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5" r:id="rId3"/>
    <p:sldId id="296" r:id="rId4"/>
    <p:sldId id="298" r:id="rId5"/>
    <p:sldId id="262" r:id="rId6"/>
    <p:sldId id="263" r:id="rId7"/>
    <p:sldId id="265" r:id="rId8"/>
    <p:sldId id="266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8" r:id="rId17"/>
    <p:sldId id="284" r:id="rId18"/>
    <p:sldId id="285" r:id="rId19"/>
    <p:sldId id="294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4"/>
    <a:srgbClr val="C90583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6163" autoAdjust="0"/>
  </p:normalViewPr>
  <p:slideViewPr>
    <p:cSldViewPr>
      <p:cViewPr>
        <p:scale>
          <a:sx n="100" d="100"/>
          <a:sy n="100" d="100"/>
        </p:scale>
        <p:origin x="27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D4A6B-EE54-49BD-8CD6-93343362307B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677D9-BD7E-4EF4-9F7A-3D214550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677D9-BD7E-4EF4-9F7A-3D2145501A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9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677D9-BD7E-4EF4-9F7A-3D2145501A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Текст 1026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Дата 1027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bIns="0" anchor="b" anchorCtr="0"/>
          <a:lstStyle/>
          <a:p>
            <a:fld id="{12FF1C42-D199-2028-1572-587298610EC3}" type="datetime15">
              <a:rPr lang="en-US" altLang="en-US" sz="1000" dirty="0"/>
              <a:pPr/>
              <a:t>15</a:t>
            </a:fld>
            <a:endParaRPr lang="en-US" altLang="en-US" sz="1000" dirty="0"/>
          </a:p>
        </p:txBody>
      </p:sp>
      <p:sp>
        <p:nvSpPr>
          <p:cNvPr id="1029" name="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sz="1000" dirty="0"/>
          </a:p>
        </p:txBody>
      </p:sp>
      <p:sp>
        <p:nvSpPr>
          <p:cNvPr id="1030" name="Номер слайда 1029"/>
          <p:cNvSpPr>
            <a:spLocks noGrp="1"/>
          </p:cNvSpPr>
          <p:nvPr>
            <p:ph type="sldNum" sz="quarter" idx="4"/>
          </p:nvPr>
        </p:nvSpPr>
        <p:spPr>
          <a:xfrm rot="-5400000">
            <a:off x="8227219" y="5885657"/>
            <a:ext cx="1316038" cy="3651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30-1572-587298610EC3}" type="slidenum">
              <a:rPr lang="en-US" altLang="en-US" sz="2400" b="1" dirty="0">
                <a:solidFill>
                  <a:srgbClr val="D1282E"/>
                </a:solidFill>
              </a:rPr>
              <a:pPr/>
              <a:t>‹#›</a:t>
            </a:fld>
            <a:endParaRPr lang="en-US" altLang="en-US" sz="2400" b="1" dirty="0">
              <a:solidFill>
                <a:srgbClr val="D1282E"/>
              </a:solidFill>
            </a:endParaRPr>
          </a:p>
        </p:txBody>
      </p:sp>
      <p:sp>
        <p:nvSpPr>
          <p:cNvPr id="1031" name="Прямоугольник 1030"/>
          <p:cNvSpPr>
            <a:spLocks/>
          </p:cNvSpPr>
          <p:nvPr/>
        </p:nvSpPr>
        <p:spPr>
          <a:xfrm>
            <a:off x="9001126" y="0"/>
            <a:ext cx="142874" cy="1371600"/>
          </a:xfrm>
          <a:prstGeom prst="rect">
            <a:avLst/>
          </a:prstGeom>
          <a:solidFill>
            <a:srgbClr val="D1282E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32" name="Прямоугольник 1031"/>
          <p:cNvSpPr>
            <a:spLocks/>
          </p:cNvSpPr>
          <p:nvPr/>
        </p:nvSpPr>
        <p:spPr>
          <a:xfrm>
            <a:off x="9001126" y="1371600"/>
            <a:ext cx="142874" cy="548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282E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gov.a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564563" cy="1800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6E2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CRVS AND IDENTITY MANAGEMENT SYSTEM</a:t>
            </a:r>
            <a:br>
              <a:rPr lang="en-US" sz="3200" b="1" dirty="0">
                <a:solidFill>
                  <a:srgbClr val="6E2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3200" b="1" dirty="0">
                <a:solidFill>
                  <a:srgbClr val="6E2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OF THE REPUBLIC OF ARMENIA</a:t>
            </a:r>
            <a:r>
              <a:rPr lang="hy-AM" sz="3200" b="1" cap="none" dirty="0">
                <a:solidFill>
                  <a:srgbClr val="6E2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en-US" sz="3200" b="1" cap="none" dirty="0">
              <a:solidFill>
                <a:srgbClr val="6E2C1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5123" name="Picture 4" descr="http://www.gov.am/images/armenian_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152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611188" y="5157788"/>
            <a:ext cx="81629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cap="all" spc="-6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KRISTINNE GRIGORYAN  and  </a:t>
            </a:r>
            <a:r>
              <a:rPr lang="en-US" sz="2400" b="1" cap="all" spc="-6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Ani</a:t>
            </a:r>
            <a:r>
              <a:rPr lang="en-US" sz="2400" b="1" cap="all" spc="-6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cap="all" spc="-6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Mkhitaryan</a:t>
            </a:r>
            <a:endParaRPr lang="en-US" sz="2400" b="1" cap="all" spc="-6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400" cap="all" spc="-6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MINISTRY OF JUSTICE OF THE REPUBLIC OF ARMENIA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/>
              <a:t>Civil Status Acts Registration Unified Registry for each person</a:t>
            </a:r>
            <a:endParaRPr lang="ru-R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2514600" cy="380999"/>
          </a:xfrm>
        </p:spPr>
        <p:txBody>
          <a:bodyPr>
            <a:normAutofit fontScale="55000" lnSpcReduction="20000"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200" dirty="0">
                <a:solidFill>
                  <a:srgbClr val="A6431A"/>
                </a:solidFill>
                <a:ea typeface="Times New Roman" charset="0"/>
              </a:rPr>
              <a:t>Personal data are used in the presentation by the permission of owner.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876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/>
              <a:t>Electronic system identifies the persons, automatically  collects unified registry of the SCR acts belonging to this person.  </a:t>
            </a:r>
            <a:endParaRPr lang="hy-AM" sz="1800" dirty="0"/>
          </a:p>
          <a:p>
            <a:pPr>
              <a:buFont typeface="Wingdings" pitchFamily="2" charset="2"/>
              <a:buChar char="v"/>
            </a:pPr>
            <a:r>
              <a:rPr lang="en-US" sz="1800" dirty="0"/>
              <a:t>The birth registration of V.M.</a:t>
            </a:r>
            <a:r>
              <a:rPr lang="hy-AM" sz="1800" dirty="0"/>
              <a:t> </a:t>
            </a:r>
            <a:r>
              <a:rPr lang="en-US" sz="1800" dirty="0"/>
              <a:t>number of act, the place and date of registration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/>
              <a:t>His Marriage registration</a:t>
            </a:r>
            <a:r>
              <a:rPr lang="hy-AM" sz="1800" dirty="0"/>
              <a:t>: </a:t>
            </a:r>
            <a:r>
              <a:rPr lang="en-US" sz="1800" dirty="0"/>
              <a:t>number of act, the place and date of registration, his status: husband</a:t>
            </a:r>
            <a:r>
              <a:rPr lang="hy-AM" sz="1800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/>
              <a:t>2004 Registration of the son of V.M: number of act, the place and date of registration, his status: father</a:t>
            </a:r>
            <a:r>
              <a:rPr lang="hy-AM" sz="1800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/>
              <a:t>2008 Registration of the son of V.M: number of act, the place and date of registration, his status: father</a:t>
            </a:r>
            <a:r>
              <a:rPr lang="hy-AM" sz="1800" dirty="0"/>
              <a:t>.</a:t>
            </a:r>
          </a:p>
          <a:p>
            <a:endParaRPr lang="ru-RU" sz="1800" dirty="0"/>
          </a:p>
        </p:txBody>
      </p:sp>
      <p:pic>
        <p:nvPicPr>
          <p:cNvPr id="7" name="Рисунок 133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04800" y="1905000"/>
            <a:ext cx="4191000" cy="472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Connector 16"/>
          <p:cNvCxnSpPr/>
          <p:nvPr/>
        </p:nvCxnSpPr>
        <p:spPr>
          <a:xfrm>
            <a:off x="609600" y="4038600"/>
            <a:ext cx="381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" y="4038600"/>
            <a:ext cx="0" cy="1295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5334000"/>
            <a:ext cx="381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419600" y="4038600"/>
            <a:ext cx="0" cy="1295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/>
              <a:t>MAIN DUTIES OF NATIONAL REGISTRAR</a:t>
            </a:r>
            <a:endParaRPr lang="ru-RU" sz="2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Safekeeping of CSAR’s acts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973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For now</a:t>
            </a:r>
            <a:r>
              <a:rPr lang="hy-AM" dirty="0"/>
              <a:t>:</a:t>
            </a:r>
          </a:p>
          <a:p>
            <a:pPr>
              <a:buNone/>
            </a:pPr>
            <a:r>
              <a:rPr lang="hy-AM" dirty="0"/>
              <a:t>	</a:t>
            </a:r>
            <a:r>
              <a:rPr lang="en-US" dirty="0"/>
              <a:t>All acts which are register</a:t>
            </a:r>
            <a:r>
              <a:rPr lang="hy-AM" dirty="0"/>
              <a:t>e</a:t>
            </a:r>
            <a:r>
              <a:rPr lang="en-US" dirty="0"/>
              <a:t>d by the electronic system are saved on the optic carrier in the </a:t>
            </a:r>
            <a:r>
              <a:rPr lang="hy-AM" dirty="0"/>
              <a:t>t</a:t>
            </a:r>
            <a:r>
              <a:rPr lang="en-US" dirty="0" err="1"/>
              <a:t>hree</a:t>
            </a:r>
            <a:r>
              <a:rPr lang="en-US" dirty="0"/>
              <a:t> different servers</a:t>
            </a:r>
            <a:r>
              <a:rPr lang="hy-AM" dirty="0"/>
              <a:t>. </a:t>
            </a:r>
            <a:endParaRPr lang="ru-RU" dirty="0"/>
          </a:p>
          <a:p>
            <a:pPr>
              <a:buNone/>
            </a:pPr>
            <a:r>
              <a:rPr lang="en-US" dirty="0"/>
              <a:t>	Acts are </a:t>
            </a:r>
            <a:r>
              <a:rPr lang="hy-AM" dirty="0"/>
              <a:t>available for</a:t>
            </a:r>
            <a:r>
              <a:rPr lang="en-US" dirty="0"/>
              <a:t> CSAR territorial bodies.</a:t>
            </a:r>
            <a:endParaRPr lang="hy-AM" dirty="0"/>
          </a:p>
          <a:p>
            <a:pPr>
              <a:buNone/>
            </a:pPr>
            <a:r>
              <a:rPr lang="hy-AM" dirty="0"/>
              <a:t>	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CSAR act in the electronic register</a:t>
            </a:r>
            <a:endParaRPr lang="ru-RU" dirty="0"/>
          </a:p>
        </p:txBody>
      </p:sp>
      <p:pic>
        <p:nvPicPr>
          <p:cNvPr id="7" name="Рисунок 1536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45025" y="2209800"/>
            <a:ext cx="404177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900" dirty="0"/>
              <a:t> Civil Status Acts` Unified Register</a:t>
            </a:r>
            <a:endParaRPr lang="ru-RU" sz="2900" dirty="0"/>
          </a:p>
        </p:txBody>
      </p:sp>
      <p:pic>
        <p:nvPicPr>
          <p:cNvPr id="7" name="Рисунок 16388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1219200" y="914400"/>
            <a:ext cx="6553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OTHER DUTIES OF NATIONAL REGISTRAR</a:t>
            </a:r>
            <a:endParaRPr lang="ru-RU" sz="2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Safekeeping  of CSAR acts on papers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paper archive start</a:t>
            </a:r>
            <a:r>
              <a:rPr lang="hy-AM" dirty="0"/>
              <a:t>s</a:t>
            </a:r>
            <a:r>
              <a:rPr lang="en-US" dirty="0"/>
              <a:t> from </a:t>
            </a:r>
            <a:r>
              <a:rPr lang="hy-AM" dirty="0"/>
              <a:t>1924 года </a:t>
            </a:r>
          </a:p>
          <a:p>
            <a:endParaRPr lang="hy-AM" dirty="0"/>
          </a:p>
          <a:p>
            <a:r>
              <a:rPr lang="en-US" dirty="0"/>
              <a:t>Archive </a:t>
            </a:r>
            <a:r>
              <a:rPr lang="hy-AM" dirty="0"/>
              <a:t>is comprise</a:t>
            </a:r>
            <a:r>
              <a:rPr lang="en-US" dirty="0"/>
              <a:t>s </a:t>
            </a:r>
            <a:r>
              <a:rPr lang="hy-AM" dirty="0"/>
              <a:t> </a:t>
            </a:r>
            <a:r>
              <a:rPr lang="en-US" dirty="0"/>
              <a:t> around </a:t>
            </a:r>
            <a:r>
              <a:rPr lang="hy-AM" dirty="0"/>
              <a:t>10.000.000 </a:t>
            </a:r>
            <a:r>
              <a:rPr lang="en-US" dirty="0"/>
              <a:t>millions acts.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hy-AM" dirty="0"/>
          </a:p>
          <a:p>
            <a:pPr>
              <a:buNone/>
            </a:pPr>
            <a:endParaRPr lang="hy-AM" dirty="0"/>
          </a:p>
          <a:p>
            <a:pPr>
              <a:buNone/>
            </a:pPr>
            <a:endParaRPr lang="hy-AM" dirty="0"/>
          </a:p>
          <a:p>
            <a:pPr>
              <a:buNone/>
            </a:pPr>
            <a:endParaRPr lang="hy-AM" dirty="0"/>
          </a:p>
          <a:p>
            <a:pPr>
              <a:buNone/>
            </a:pPr>
            <a:r>
              <a:rPr lang="hy-AM" altLang="en-US" dirty="0">
                <a:solidFill>
                  <a:srgbClr val="343434"/>
                </a:solidFill>
                <a:ea typeface="Times New Roman" charset="0"/>
              </a:rPr>
              <a:t>	</a:t>
            </a:r>
            <a:r>
              <a:rPr lang="en-US" altLang="en-US" dirty="0">
                <a:solidFill>
                  <a:srgbClr val="343434"/>
                </a:solidFill>
                <a:ea typeface="Times New Roman" charset="0"/>
              </a:rPr>
              <a:t>DIGITALIZATION of CSAR ACTs</a:t>
            </a:r>
            <a:endParaRPr lang="ru-RU" dirty="0">
              <a:solidFill>
                <a:srgbClr val="343434"/>
              </a:solidFill>
            </a:endParaRPr>
          </a:p>
        </p:txBody>
      </p:sp>
      <p:pic>
        <p:nvPicPr>
          <p:cNvPr id="7" name="Рисунок 717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724400" y="22860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Digitalized Acts of CSAR</a:t>
            </a:r>
            <a:endParaRPr lang="ru-RU" sz="3200" dirty="0"/>
          </a:p>
        </p:txBody>
      </p:sp>
      <p:pic>
        <p:nvPicPr>
          <p:cNvPr id="7" name="Рисунок 2048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8600" y="1524000"/>
            <a:ext cx="4572000" cy="46042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267200" cy="4602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/>
              <a:t>Personal data is </a:t>
            </a:r>
            <a:r>
              <a:rPr lang="en-US" sz="2400" dirty="0" err="1"/>
              <a:t>ent</a:t>
            </a:r>
            <a:r>
              <a:rPr lang="hy-AM" sz="2400" dirty="0"/>
              <a:t>e</a:t>
            </a:r>
            <a:r>
              <a:rPr lang="en-US" sz="2400" dirty="0"/>
              <a:t>red by the employee</a:t>
            </a:r>
            <a:r>
              <a:rPr lang="hy-AM" sz="2400" dirty="0"/>
              <a:t>, </a:t>
            </a:r>
          </a:p>
          <a:p>
            <a:r>
              <a:rPr lang="en-US" sz="2400" dirty="0"/>
              <a:t>All data is generated from the</a:t>
            </a:r>
            <a:r>
              <a:rPr lang="hy-AM" sz="2400" dirty="0"/>
              <a:t> </a:t>
            </a:r>
            <a:r>
              <a:rPr lang="en-US" sz="2400" dirty="0"/>
              <a:t>electronic system of Population  State Register of Police</a:t>
            </a:r>
            <a:r>
              <a:rPr lang="hy-AM" sz="2400" dirty="0"/>
              <a:t>,</a:t>
            </a:r>
          </a:p>
          <a:p>
            <a:r>
              <a:rPr lang="hy-AM" sz="2400" dirty="0"/>
              <a:t>S</a:t>
            </a:r>
            <a:r>
              <a:rPr lang="en-US" sz="2400" dirty="0" err="1"/>
              <a:t>eries</a:t>
            </a:r>
            <a:r>
              <a:rPr lang="en-US" sz="2400" dirty="0"/>
              <a:t> and number of issued CSAR certificate</a:t>
            </a:r>
            <a:r>
              <a:rPr lang="hy-AM" sz="2400" dirty="0"/>
              <a:t> are entered into</a:t>
            </a:r>
            <a:r>
              <a:rPr lang="en-US" sz="2400" dirty="0"/>
              <a:t> </a:t>
            </a:r>
            <a:r>
              <a:rPr lang="hy-AM" sz="2400" dirty="0"/>
              <a:t>the program</a:t>
            </a:r>
          </a:p>
          <a:p>
            <a:r>
              <a:rPr lang="hy-AM" sz="2400" dirty="0"/>
              <a:t>T</a:t>
            </a:r>
            <a:r>
              <a:rPr lang="en-US" sz="2400" dirty="0"/>
              <a:t>he scan of CSAR original Act</a:t>
            </a:r>
            <a:r>
              <a:rPr lang="hy-AM" sz="2400" dirty="0"/>
              <a:t> are attached</a:t>
            </a:r>
            <a:r>
              <a:rPr lang="en-US" sz="2400" dirty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Scan of the CSAR Original Act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LINK TO NATIONAL STATISTICAL SERVICE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hy-AM" dirty="0"/>
              <a:t>According to the </a:t>
            </a:r>
            <a:r>
              <a:rPr lang="en-US" dirty="0"/>
              <a:t>law the acts of</a:t>
            </a:r>
            <a:endParaRPr lang="hy-AM" dirty="0"/>
          </a:p>
          <a:p>
            <a:r>
              <a:rPr lang="en-US" b="1" dirty="0"/>
              <a:t>Birth Registration</a:t>
            </a:r>
            <a:endParaRPr lang="hy-AM" b="1" dirty="0"/>
          </a:p>
          <a:p>
            <a:r>
              <a:rPr lang="en-US" b="1" dirty="0"/>
              <a:t>Death Registration</a:t>
            </a:r>
            <a:endParaRPr lang="hy-AM" b="1" dirty="0"/>
          </a:p>
          <a:p>
            <a:r>
              <a:rPr lang="en-US" b="1" dirty="0"/>
              <a:t>Marriage Registration</a:t>
            </a:r>
            <a:endParaRPr lang="hy-AM" b="1" dirty="0"/>
          </a:p>
          <a:p>
            <a:r>
              <a:rPr lang="en-US" b="1" dirty="0"/>
              <a:t>Divorce Registration acts</a:t>
            </a:r>
          </a:p>
          <a:p>
            <a:pPr>
              <a:buNone/>
            </a:pPr>
            <a:r>
              <a:rPr lang="en-US" dirty="0"/>
              <a:t>Are available for RA National Statistical Service day by day.</a:t>
            </a:r>
            <a:endParaRPr lang="hy-AM" dirty="0"/>
          </a:p>
          <a:p>
            <a:pPr>
              <a:buNone/>
            </a:pPr>
            <a:r>
              <a:rPr lang="en-US" dirty="0"/>
              <a:t>  </a:t>
            </a:r>
            <a:endParaRPr lang="hy-AM" dirty="0"/>
          </a:p>
          <a:p>
            <a:pPr>
              <a:buNone/>
            </a:pPr>
            <a:r>
              <a:rPr lang="hy-AM" dirty="0"/>
              <a:t>	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5334000" y="1676400"/>
            <a:ext cx="26670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Territorial CSAR body 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334000" y="3429000"/>
            <a:ext cx="27432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National Statistic Service</a:t>
            </a: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5410200" y="5029200"/>
            <a:ext cx="2667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Republic Archive of RA Ministry of Justice</a:t>
            </a:r>
            <a:endParaRPr lang="ru-RU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905500" y="3848100"/>
            <a:ext cx="2209800" cy="1588"/>
          </a:xfrm>
          <a:prstGeom prst="straightConnector1">
            <a:avLst/>
          </a:prstGeom>
          <a:ln>
            <a:headEnd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096000" y="3048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dirty="0"/>
              <a:t>Statistical Data Unified Portal in the CSAR Electronic System</a:t>
            </a:r>
            <a:endParaRPr lang="ru-RU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y-AM" dirty="0"/>
              <a:t>                  </a:t>
            </a:r>
            <a:r>
              <a:rPr lang="en-US" dirty="0"/>
              <a:t>Statistical Indexes</a:t>
            </a:r>
            <a:endParaRPr lang="hy-AM" dirty="0"/>
          </a:p>
          <a:p>
            <a:pPr>
              <a:buFont typeface="Courier New" pitchFamily="49" charset="0"/>
              <a:buChar char="o"/>
            </a:pPr>
            <a:r>
              <a:rPr lang="en-US" sz="1800" dirty="0"/>
              <a:t>Number of Birth, Death, Marriage and Divorce Registrations</a:t>
            </a:r>
            <a:endParaRPr lang="hy-AM" sz="1800" dirty="0"/>
          </a:p>
          <a:p>
            <a:pPr>
              <a:buFont typeface="Courier New" pitchFamily="49" charset="0"/>
              <a:buChar char="o"/>
            </a:pPr>
            <a:r>
              <a:rPr lang="en-US" sz="1800" dirty="0"/>
              <a:t>Number of Single Mothers and registrations of acknowledgement of paternity</a:t>
            </a:r>
            <a:endParaRPr lang="hy-AM" sz="1800" dirty="0"/>
          </a:p>
          <a:p>
            <a:pPr>
              <a:buFont typeface="Courier New" pitchFamily="49" charset="0"/>
              <a:buChar char="o"/>
            </a:pPr>
            <a:r>
              <a:rPr lang="en-US" sz="1800" dirty="0"/>
              <a:t>The average age of died</a:t>
            </a:r>
            <a:endParaRPr lang="hy-AM" sz="1800" dirty="0"/>
          </a:p>
          <a:p>
            <a:pPr>
              <a:buFont typeface="Courier New" pitchFamily="49" charset="0"/>
              <a:buChar char="o"/>
            </a:pPr>
            <a:r>
              <a:rPr lang="en-US" sz="1800" dirty="0"/>
              <a:t>The average age</a:t>
            </a:r>
            <a:r>
              <a:rPr lang="hy-AM" sz="1800" dirty="0"/>
              <a:t> of</a:t>
            </a:r>
            <a:r>
              <a:rPr lang="en-US" sz="1800" dirty="0"/>
              <a:t> spouse</a:t>
            </a:r>
            <a:endParaRPr lang="hy-AM" sz="1800" dirty="0"/>
          </a:p>
          <a:p>
            <a:pPr>
              <a:buFont typeface="Courier New" pitchFamily="49" charset="0"/>
              <a:buChar char="o"/>
            </a:pPr>
            <a:r>
              <a:rPr lang="en-US" sz="1800" dirty="0"/>
              <a:t>The average age of mothers, depend</a:t>
            </a:r>
            <a:r>
              <a:rPr lang="hy-AM" sz="1800" dirty="0"/>
              <a:t>ing</a:t>
            </a:r>
            <a:r>
              <a:rPr lang="en-US" sz="1800" dirty="0"/>
              <a:t> on</a:t>
            </a:r>
            <a:r>
              <a:rPr lang="hy-AM" sz="1800" dirty="0"/>
              <a:t> the </a:t>
            </a:r>
            <a:r>
              <a:rPr lang="en-US" sz="1800" dirty="0"/>
              <a:t>number of children.</a:t>
            </a:r>
            <a:endParaRPr lang="ru-RU" sz="1800" dirty="0"/>
          </a:p>
        </p:txBody>
      </p:sp>
      <p:pic>
        <p:nvPicPr>
          <p:cNvPr id="7" name="Рисунок 174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81000" y="1524000"/>
            <a:ext cx="4040188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724400" y="1752600"/>
            <a:ext cx="1371600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Statistical Data On-Line Publication</a:t>
            </a:r>
            <a:endParaRPr lang="ru-RU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1371601"/>
            <a:ext cx="3352800" cy="4754562"/>
          </a:xfrm>
        </p:spPr>
        <p:txBody>
          <a:bodyPr>
            <a:normAutofit/>
          </a:bodyPr>
          <a:lstStyle/>
          <a:p>
            <a:r>
              <a:rPr lang="en-US" sz="1800" dirty="0"/>
              <a:t>It </a:t>
            </a:r>
            <a:r>
              <a:rPr lang="hy-AM" sz="1800" dirty="0"/>
              <a:t>is </a:t>
            </a:r>
            <a:r>
              <a:rPr lang="en-US" sz="1800" dirty="0"/>
              <a:t>possible to see the statistical data on-line </a:t>
            </a:r>
            <a:r>
              <a:rPr lang="hy-AM" sz="1800" dirty="0"/>
              <a:t>according</a:t>
            </a:r>
            <a:r>
              <a:rPr lang="en-US" sz="1800" dirty="0"/>
              <a:t> the date</a:t>
            </a:r>
            <a:r>
              <a:rPr lang="hy-AM" sz="1800" dirty="0"/>
              <a:t>,</a:t>
            </a:r>
            <a:r>
              <a:rPr lang="en-US" sz="1800" dirty="0"/>
              <a:t> territories, the concrete regions.</a:t>
            </a:r>
            <a:endParaRPr lang="hy-AM" sz="1800" dirty="0"/>
          </a:p>
          <a:p>
            <a:endParaRPr lang="hy-AM" sz="2000" dirty="0"/>
          </a:p>
          <a:p>
            <a:pPr>
              <a:buNone/>
            </a:pPr>
            <a:r>
              <a:rPr lang="hy-AM" sz="2000" dirty="0"/>
              <a:t>	    </a:t>
            </a:r>
            <a:r>
              <a:rPr lang="en-US" sz="2000" dirty="0"/>
              <a:t>Divorces</a:t>
            </a:r>
            <a:endParaRPr lang="hy-AM" sz="2000" dirty="0"/>
          </a:p>
          <a:p>
            <a:endParaRPr lang="hy-AM" sz="2000" dirty="0"/>
          </a:p>
          <a:p>
            <a:pPr>
              <a:buNone/>
            </a:pPr>
            <a:r>
              <a:rPr lang="hy-AM" sz="2000" dirty="0"/>
              <a:t>           </a:t>
            </a:r>
            <a:r>
              <a:rPr lang="en-US" sz="2000" dirty="0"/>
              <a:t>Marriages</a:t>
            </a:r>
            <a:endParaRPr lang="hy-AM" sz="2000" dirty="0"/>
          </a:p>
          <a:p>
            <a:endParaRPr lang="hy-AM" sz="2000" dirty="0"/>
          </a:p>
          <a:p>
            <a:pPr>
              <a:buNone/>
            </a:pPr>
            <a:r>
              <a:rPr lang="hy-AM" sz="2000" dirty="0"/>
              <a:t>           </a:t>
            </a:r>
            <a:r>
              <a:rPr lang="en-US" sz="2000" dirty="0"/>
              <a:t>Deaths</a:t>
            </a:r>
            <a:endParaRPr lang="hy-AM" sz="2000" dirty="0"/>
          </a:p>
          <a:p>
            <a:pPr>
              <a:buNone/>
            </a:pPr>
            <a:endParaRPr lang="hy-AM" sz="2000" dirty="0"/>
          </a:p>
          <a:p>
            <a:pPr>
              <a:buNone/>
            </a:pPr>
            <a:r>
              <a:rPr lang="hy-AM" sz="2000" dirty="0"/>
              <a:t>            </a:t>
            </a:r>
            <a:r>
              <a:rPr lang="en-US" sz="2000" dirty="0"/>
              <a:t>Births</a:t>
            </a:r>
            <a:endParaRPr lang="ru-RU" sz="2000" dirty="0"/>
          </a:p>
        </p:txBody>
      </p:sp>
      <p:pic>
        <p:nvPicPr>
          <p:cNvPr id="7" name="Рисунок 1843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1447800"/>
            <a:ext cx="5105400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lowchart: Connector 8"/>
          <p:cNvSpPr/>
          <p:nvPr/>
        </p:nvSpPr>
        <p:spPr>
          <a:xfrm>
            <a:off x="5410200" y="3124200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Flowchart: Connector 9"/>
          <p:cNvSpPr/>
          <p:nvPr/>
        </p:nvSpPr>
        <p:spPr>
          <a:xfrm>
            <a:off x="5410200" y="3810000"/>
            <a:ext cx="457200" cy="4572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Flowchart: Connector 10"/>
          <p:cNvSpPr/>
          <p:nvPr/>
        </p:nvSpPr>
        <p:spPr>
          <a:xfrm>
            <a:off x="5410200" y="4572000"/>
            <a:ext cx="457200" cy="457200"/>
          </a:xfrm>
          <a:prstGeom prst="flowChartConnector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lowchart: Connector 11"/>
          <p:cNvSpPr/>
          <p:nvPr/>
        </p:nvSpPr>
        <p:spPr>
          <a:xfrm>
            <a:off x="5410200" y="5257800"/>
            <a:ext cx="457200" cy="457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CONNACTIONS NATIONAL REGISTRAR</a:t>
            </a:r>
            <a:endParaRPr lang="ru-RU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533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>
              <a:defRPr/>
            </a:pPr>
            <a:r>
              <a:rPr lang="en-US" dirty="0">
                <a:solidFill>
                  <a:srgbClr val="343434"/>
                </a:solidFill>
              </a:rPr>
              <a:t>The scheme of the CSAR acts transmission by electronic systems</a:t>
            </a:r>
            <a:endParaRPr lang="ru-RU" dirty="0">
              <a:solidFill>
                <a:srgbClr val="34343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048000"/>
            <a:ext cx="12954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Territorial CSAR bodies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3429000" y="3810000"/>
            <a:ext cx="1295400" cy="1216152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CSAR Unified Register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 rot="1150686">
            <a:off x="2168692" y="3733536"/>
            <a:ext cx="990600" cy="38100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3124200" y="5562600"/>
            <a:ext cx="1828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Social Services of RA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6324600" y="3048000"/>
            <a:ext cx="1143000" cy="1216152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Population  State Register of Police of RA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2133600"/>
            <a:ext cx="17526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National Statistical Service of RA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 rot="20338349">
            <a:off x="5067057" y="3758646"/>
            <a:ext cx="1063752" cy="408432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ight Arrow 14"/>
          <p:cNvSpPr/>
          <p:nvPr/>
        </p:nvSpPr>
        <p:spPr>
          <a:xfrm rot="16200000">
            <a:off x="3823716" y="3186684"/>
            <a:ext cx="457200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own Arrow 15"/>
          <p:cNvSpPr/>
          <p:nvPr/>
        </p:nvSpPr>
        <p:spPr>
          <a:xfrm>
            <a:off x="3810000" y="5105400"/>
            <a:ext cx="484632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Left-Right Arrow 13"/>
          <p:cNvSpPr/>
          <p:nvPr/>
        </p:nvSpPr>
        <p:spPr>
          <a:xfrm rot="1372423">
            <a:off x="5080699" y="4701279"/>
            <a:ext cx="1143000" cy="423834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6248400" y="4953000"/>
            <a:ext cx="2033847" cy="8534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E-HEALTH.AM</a:t>
            </a:r>
          </a:p>
        </p:txBody>
      </p:sp>
      <p:sp>
        <p:nvSpPr>
          <p:cNvPr id="18" name="Left-Right Arrow 17"/>
          <p:cNvSpPr/>
          <p:nvPr/>
        </p:nvSpPr>
        <p:spPr>
          <a:xfrm rot="20022084">
            <a:off x="2237896" y="4871952"/>
            <a:ext cx="1099696" cy="383731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304800" y="5105400"/>
            <a:ext cx="18288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E-CONSULAR.AM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4294967295"/>
          </p:nvPr>
        </p:nvSpPr>
        <p:spPr>
          <a:xfrm>
            <a:off x="5715000" y="4267200"/>
            <a:ext cx="2951163" cy="688976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 marL="63500" indent="-127000">
              <a:defRPr b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fr-FR" sz="2000" dirty="0"/>
              <a:t>  </a:t>
            </a:r>
            <a:r>
              <a:rPr lang="fr-FR" sz="2000" dirty="0" err="1"/>
              <a:t>ePolice</a:t>
            </a:r>
            <a:endParaRPr lang="fr-FR" sz="2000" dirty="0"/>
          </a:p>
        </p:txBody>
      </p:sp>
      <p:sp>
        <p:nvSpPr>
          <p:cNvPr id="33" name="Shape 33"/>
          <p:cNvSpPr/>
          <p:nvPr/>
        </p:nvSpPr>
        <p:spPr>
          <a:xfrm>
            <a:off x="1600200" y="3276600"/>
            <a:ext cx="2879725" cy="3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marL="63500" indent="-127000">
              <a:spcBef>
                <a:spcPts val="600"/>
              </a:spcBef>
              <a:def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eStatements</a:t>
            </a:r>
          </a:p>
        </p:txBody>
      </p:sp>
      <p:sp>
        <p:nvSpPr>
          <p:cNvPr id="34" name="Shape 34"/>
          <p:cNvSpPr/>
          <p:nvPr/>
        </p:nvSpPr>
        <p:spPr>
          <a:xfrm>
            <a:off x="5867400" y="1752600"/>
            <a:ext cx="2881313" cy="3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marL="63500" indent="-127000">
              <a:spcBef>
                <a:spcPts val="600"/>
              </a:spcBef>
              <a:def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Tax payer 3</a:t>
            </a:r>
          </a:p>
        </p:txBody>
      </p:sp>
      <p:pic>
        <p:nvPicPr>
          <p:cNvPr id="35" name=" icon.png" descr=" icon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00600" y="1447800"/>
            <a:ext cx="987425" cy="98583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5946775" y="3124200"/>
            <a:ext cx="3197225" cy="3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marL="63500" indent="-127000">
              <a:spcBef>
                <a:spcPts val="600"/>
              </a:spcBef>
              <a:def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eRegister</a:t>
            </a:r>
          </a:p>
        </p:txBody>
      </p:sp>
      <p:pic>
        <p:nvPicPr>
          <p:cNvPr id="37" name="business, info icon.png" descr="business, info icon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00600" y="2743200"/>
            <a:ext cx="1031876" cy="1031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62000" y="4419600"/>
            <a:ext cx="936626" cy="915988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1828801" y="4495800"/>
            <a:ext cx="1676400" cy="3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36000" rIns="36000" bIns="36000">
            <a:spAutoFit/>
          </a:bodyPr>
          <a:lstStyle>
            <a:lvl1pPr marL="63500" indent="-127000">
              <a:spcBef>
                <a:spcPts val="600"/>
              </a:spcBef>
              <a:def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eAuctions</a:t>
            </a:r>
          </a:p>
        </p:txBody>
      </p:sp>
      <p:pic>
        <p:nvPicPr>
          <p:cNvPr id="40" name="document, edit, email, text, write icon.png" descr="document, edit, email, text, write icon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81000" y="1524000"/>
            <a:ext cx="1219201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earth, folder, internet, web icon.png" descr="earth, folder, internet, web icon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33400" y="2895600"/>
            <a:ext cx="1223963" cy="12255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28"/>
          <p:cNvSpPr txBox="1">
            <a:spLocks/>
          </p:cNvSpPr>
          <p:nvPr/>
        </p:nvSpPr>
        <p:spPr>
          <a:xfrm>
            <a:off x="289718" y="440247"/>
            <a:ext cx="8564563" cy="561106"/>
          </a:xfrm>
          <a:prstGeom prst="rect">
            <a:avLst/>
          </a:prstGeom>
          <a:ln/>
          <a:effectLst>
            <a:softEdge rad="1270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 algn="ctr">
              <a:defRPr sz="3200" b="1">
                <a:solidFill>
                  <a:srgbClr val="6E2C1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  <a:lvl2pPr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457200"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914400"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1371600"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1828800"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chemeClr val="bg1"/>
                </a:solidFill>
              </a:rPr>
              <a:t>e-Governance achievements in Armenia 2008-2017</a:t>
            </a:r>
          </a:p>
        </p:txBody>
      </p:sp>
      <p:pic>
        <p:nvPicPr>
          <p:cNvPr id="13" name="ANd9GcQ_I3im05IiH43ioq5NrefFxEU_p10VdITNh0tenvFiqVp5mcwoiQ.jpg" descr="https://encrypted-tbn2.gstatic.com/images?q=tbn:ANd9GcQ_I3im05IiH43ioq5NrefFxEU_p10VdITNh0tenvFiqVp5mcwoiQ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343400" y="3886200"/>
            <a:ext cx="1473201" cy="147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44"/>
          <p:cNvSpPr txBox="1">
            <a:spLocks/>
          </p:cNvSpPr>
          <p:nvPr/>
        </p:nvSpPr>
        <p:spPr>
          <a:xfrm>
            <a:off x="1870075" y="1839912"/>
            <a:ext cx="2160588" cy="381001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>
            <a:lvl1pPr marL="63500" indent="-127000">
              <a:defRPr b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marL="63500" marR="0" lvl="0" indent="-127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rgbClr val="000000"/>
                </a:solidFill>
                <a:effectLst/>
              </a:defRPr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A6431A"/>
              </a:solidFill>
              <a:effectLst>
                <a:outerShdw blurRad="12700" dist="25400" dir="2700000" rotWithShape="0">
                  <a:srgbClr val="DDDDDD"/>
                </a:outerShdw>
              </a:effectLst>
              <a:uLnTx/>
              <a:uFillTx/>
              <a:latin typeface="GHEA Grapalat"/>
              <a:ea typeface="GHEA Grapalat"/>
              <a:cs typeface="GHEA Grapalat"/>
              <a:sym typeface="GHEA Grapala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199" y="1905000"/>
            <a:ext cx="2743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fr-FR" dirty="0" err="1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eSignature</a:t>
            </a:r>
            <a:r>
              <a:rPr lang="fr-FR" dirty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 and </a:t>
            </a:r>
            <a:r>
              <a:rPr lang="fr-FR" dirty="0" err="1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paperles</a:t>
            </a:r>
            <a:r>
              <a:rPr lang="fr-FR" dirty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 </a:t>
            </a:r>
            <a:r>
              <a:rPr lang="fr-FR" dirty="0" err="1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workflow</a:t>
            </a:r>
            <a:endParaRPr lang="fr-FR" dirty="0">
              <a:solidFill>
                <a:srgbClr val="A6431A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23553"/>
          <p:cNvSpPr>
            <a:spLocks/>
          </p:cNvSpPr>
          <p:nvPr/>
        </p:nvSpPr>
        <p:spPr>
          <a:xfrm>
            <a:off x="646113" y="717550"/>
            <a:ext cx="7670800" cy="1343025"/>
          </a:xfrm>
          <a:prstGeom prst="rect">
            <a:avLst/>
          </a:prstGeom>
          <a:noFill/>
          <a:ln>
            <a:noFill/>
          </a:ln>
        </p:spPr>
        <p:txBody>
          <a:bodyPr lIns="102870" tIns="102870" rIns="102870" bIns="102870" anchor="ctr"/>
          <a:lstStyle/>
          <a:p>
            <a:pPr algn="ctr"/>
            <a:endParaRPr lang="en-US" altLang="en-US" sz="5400" b="1" dirty="0">
              <a:solidFill>
                <a:srgbClr val="D1282E"/>
              </a:solidFill>
            </a:endParaRPr>
          </a:p>
          <a:p>
            <a:pPr algn="ctr"/>
            <a:r>
              <a:rPr lang="en-US" altLang="en-US" sz="5400" b="1" dirty="0">
                <a:solidFill>
                  <a:srgbClr val="D1282E"/>
                </a:solidFill>
              </a:rPr>
              <a:t>THANK YOU !</a:t>
            </a:r>
          </a:p>
          <a:p>
            <a:pPr algn="ctr"/>
            <a:endParaRPr lang="en-US" altLang="en-US" sz="5400" b="1" dirty="0">
              <a:solidFill>
                <a:srgbClr val="D1282E"/>
              </a:solidFill>
            </a:endParaRPr>
          </a:p>
        </p:txBody>
      </p:sp>
      <p:sp>
        <p:nvSpPr>
          <p:cNvPr id="23555" name="Прямоугольник 23554"/>
          <p:cNvSpPr>
            <a:spLocks noChangeAspect="1"/>
          </p:cNvSpPr>
          <p:nvPr/>
        </p:nvSpPr>
        <p:spPr>
          <a:xfrm>
            <a:off x="155575" y="-1714500"/>
            <a:ext cx="3571875" cy="3571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457200" indent="-1825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5pPr>
          </a:lstStyle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ea typeface="Arial" charset="0"/>
            </a:endParaRPr>
          </a:p>
        </p:txBody>
      </p:sp>
      <p:sp>
        <p:nvSpPr>
          <p:cNvPr id="23556" name="Прямоугольник 23555"/>
          <p:cNvSpPr>
            <a:spLocks noChangeAspect="1"/>
          </p:cNvSpPr>
          <p:nvPr/>
        </p:nvSpPr>
        <p:spPr>
          <a:xfrm>
            <a:off x="307975" y="-1562100"/>
            <a:ext cx="3571875" cy="3571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457200" indent="-1825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5pPr>
          </a:lstStyle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ea typeface="Arial" charset="0"/>
            </a:endParaRPr>
          </a:p>
        </p:txBody>
      </p:sp>
      <p:sp>
        <p:nvSpPr>
          <p:cNvPr id="23557" name="Прямоугольник 23556"/>
          <p:cNvSpPr>
            <a:spLocks/>
          </p:cNvSpPr>
          <p:nvPr/>
        </p:nvSpPr>
        <p:spPr>
          <a:xfrm>
            <a:off x="650875" y="2492375"/>
            <a:ext cx="7669213" cy="1344613"/>
          </a:xfrm>
          <a:prstGeom prst="rect">
            <a:avLst/>
          </a:prstGeom>
          <a:noFill/>
          <a:ln>
            <a:noFill/>
          </a:ln>
        </p:spPr>
        <p:txBody>
          <a:bodyPr lIns="102870" tIns="102870" rIns="102870" bIns="102870" anchor="ctr"/>
          <a:lstStyle/>
          <a:p>
            <a:pPr algn="ctr"/>
            <a:r>
              <a:rPr lang="en-US" altLang="en-US" sz="2000" b="1" dirty="0">
                <a:solidFill>
                  <a:srgbClr val="D1282E"/>
                </a:solidFill>
              </a:rPr>
              <a:t>You can follow the RA Government’s achievement</a:t>
            </a:r>
            <a:r>
              <a:rPr lang="hy-AM" altLang="en-US" sz="2000" b="1" dirty="0">
                <a:solidFill>
                  <a:srgbClr val="D1282E"/>
                </a:solidFill>
              </a:rPr>
              <a:t>s</a:t>
            </a:r>
            <a:r>
              <a:rPr lang="en-US" altLang="en-US" sz="2000" b="1" dirty="0">
                <a:solidFill>
                  <a:srgbClr val="D1282E"/>
                </a:solidFill>
              </a:rPr>
              <a:t> on the </a:t>
            </a:r>
            <a:r>
              <a:rPr lang="hy-AM" altLang="en-US" sz="2000" b="1" dirty="0">
                <a:solidFill>
                  <a:srgbClr val="D1282E"/>
                </a:solidFill>
              </a:rPr>
              <a:t>official web-site: </a:t>
            </a:r>
            <a:r>
              <a:rPr lang="en-US" altLang="en-US" sz="2000" b="1" dirty="0">
                <a:solidFill>
                  <a:srgbClr val="D1282E"/>
                </a:solidFill>
                <a:hlinkClick r:id="rId2"/>
              </a:rPr>
              <a:t>www.e-gov.am</a:t>
            </a:r>
          </a:p>
        </p:txBody>
      </p:sp>
      <p:sp>
        <p:nvSpPr>
          <p:cNvPr id="23558" name="Прямоугольник 23557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 sz="2000" b="1">
                <a:solidFill>
                  <a:srgbClr val="000000"/>
                </a:solidFill>
                <a:latin typeface="Arial" charset="0"/>
              </a:defRPr>
            </a:lvl1pPr>
            <a:lvl2pPr marL="457200" indent="-1825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82E"/>
              </a:buClr>
              <a:buFont typeface="Arial" charset="0"/>
              <a:defRPr sz="1800">
                <a:solidFill>
                  <a:srgbClr val="000000"/>
                </a:solidFill>
                <a:latin typeface="Arial" charset="0"/>
              </a:defRPr>
            </a:lvl5pPr>
          </a:lstStyle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ea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752600" y="1752600"/>
            <a:ext cx="2157413" cy="3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marL="63500" indent="-127000">
              <a:spcBef>
                <a:spcPts val="600"/>
              </a:spcBef>
              <a:def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eCadastre</a:t>
            </a:r>
          </a:p>
        </p:txBody>
      </p:sp>
      <p:sp>
        <p:nvSpPr>
          <p:cNvPr id="46" name="Shape 46"/>
          <p:cNvSpPr/>
          <p:nvPr/>
        </p:nvSpPr>
        <p:spPr>
          <a:xfrm>
            <a:off x="5943600" y="1600200"/>
            <a:ext cx="2879725" cy="3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marL="63500" indent="-127000">
              <a:spcBef>
                <a:spcPts val="600"/>
              </a:spcBef>
              <a:def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ePayments</a:t>
            </a:r>
          </a:p>
        </p:txBody>
      </p:sp>
      <p:sp>
        <p:nvSpPr>
          <p:cNvPr id="47" name="Shape 47"/>
          <p:cNvSpPr/>
          <p:nvPr/>
        </p:nvSpPr>
        <p:spPr>
          <a:xfrm>
            <a:off x="6172200" y="3124200"/>
            <a:ext cx="2514600" cy="3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36000" rIns="36000" bIns="36000">
            <a:spAutoFit/>
          </a:bodyPr>
          <a:lstStyle>
            <a:lvl1pPr marL="63500" indent="-127000">
              <a:spcBef>
                <a:spcPts val="600"/>
              </a:spcBef>
              <a:def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On line budget</a:t>
            </a:r>
          </a:p>
        </p:txBody>
      </p:sp>
      <p:sp>
        <p:nvSpPr>
          <p:cNvPr id="48" name="Shape 48"/>
          <p:cNvSpPr/>
          <p:nvPr/>
        </p:nvSpPr>
        <p:spPr>
          <a:xfrm>
            <a:off x="1828800" y="2971800"/>
            <a:ext cx="1676400" cy="3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36000" rIns="36000" bIns="36000">
            <a:spAutoFit/>
          </a:bodyPr>
          <a:lstStyle>
            <a:lvl1pPr marL="63500" indent="-127000">
              <a:spcBef>
                <a:spcPts val="600"/>
              </a:spcBef>
              <a:def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eLicenses</a:t>
            </a:r>
          </a:p>
        </p:txBody>
      </p:sp>
      <p:pic>
        <p:nvPicPr>
          <p:cNvPr id="50" name="connected, home, house, local, network icon.png" descr="connected, home, house, local, network icon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4800" y="1295400"/>
            <a:ext cx="1219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cash, lock, money, safe, vault icon.png" descr="cash, lock, money, safe, vault icon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72000" y="1295400"/>
            <a:ext cx="1219201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 icon.png" descr=" icon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800600" y="2819400"/>
            <a:ext cx="1219201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diploma, graduation, license icon.png" descr="diploma, graduation, license icon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81000" y="2667000"/>
            <a:ext cx="1320801" cy="132238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28"/>
          <p:cNvSpPr txBox="1">
            <a:spLocks/>
          </p:cNvSpPr>
          <p:nvPr/>
        </p:nvSpPr>
        <p:spPr>
          <a:xfrm>
            <a:off x="289718" y="440247"/>
            <a:ext cx="8564563" cy="561106"/>
          </a:xfrm>
          <a:prstGeom prst="rect">
            <a:avLst/>
          </a:prstGeom>
          <a:ln/>
          <a:effectLst>
            <a:softEdge rad="1270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 algn="ctr">
              <a:defRPr sz="3200" b="1">
                <a:solidFill>
                  <a:srgbClr val="6E2C1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  <a:lvl2pPr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457200"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914400"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1371600"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1828800"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chemeClr val="bg1"/>
                </a:solidFill>
              </a:rPr>
              <a:t>e-Governance achievements in Armenia 2008-2017</a:t>
            </a:r>
          </a:p>
        </p:txBody>
      </p:sp>
      <p:sp>
        <p:nvSpPr>
          <p:cNvPr id="14" name="Shape 56"/>
          <p:cNvSpPr txBox="1">
            <a:spLocks/>
          </p:cNvSpPr>
          <p:nvPr/>
        </p:nvSpPr>
        <p:spPr>
          <a:xfrm>
            <a:off x="1677987" y="4591050"/>
            <a:ext cx="2592388" cy="688976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>
            <a:lvl1pPr marL="63500" indent="-127000">
              <a:defRPr b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marL="63500" marR="0" lvl="0" indent="-127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rgbClr val="000000"/>
                </a:solidFill>
                <a:effectLst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LnTx/>
                <a:uFillTx/>
                <a:latin typeface="GHEA Grapalat"/>
                <a:ea typeface="GHEA Grapalat"/>
                <a:cs typeface="GHEA Grapalat"/>
                <a:sym typeface="GHEA Grapalat"/>
              </a:rPr>
              <a:t>On line applications to the Government</a:t>
            </a:r>
          </a:p>
        </p:txBody>
      </p:sp>
      <p:pic>
        <p:nvPicPr>
          <p:cNvPr id="15" name=" icon.png" descr=" icon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81000" y="4343400"/>
            <a:ext cx="1133475" cy="113347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57"/>
          <p:cNvSpPr/>
          <p:nvPr/>
        </p:nvSpPr>
        <p:spPr>
          <a:xfrm>
            <a:off x="5808662" y="4532312"/>
            <a:ext cx="2806701" cy="6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marL="63500" indent="-127000">
              <a:spcBef>
                <a:spcPts val="600"/>
              </a:spcBef>
              <a:def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DataLex and Arlis systems</a:t>
            </a:r>
          </a:p>
        </p:txBody>
      </p:sp>
      <p:pic>
        <p:nvPicPr>
          <p:cNvPr id="17" name="balance, gavel, justice, law icon.png" descr="balance, gavel, justice, law icon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495800" y="4191000"/>
            <a:ext cx="1219200" cy="121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client, forum, friends, group, people, persons, users icon.png" descr="client, forum, friends, group, people, persons, users icon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8312" y="1484312"/>
            <a:ext cx="12192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>
            <a:spLocks noGrp="1"/>
          </p:cNvSpPr>
          <p:nvPr>
            <p:ph type="body" idx="4294967295"/>
          </p:nvPr>
        </p:nvSpPr>
        <p:spPr>
          <a:xfrm>
            <a:off x="1941512" y="1341437"/>
            <a:ext cx="2917826" cy="857251"/>
          </a:xfrm>
          <a:prstGeom prst="rect">
            <a:avLst/>
          </a:prstGeom>
        </p:spPr>
        <p:txBody>
          <a:bodyPr lIns="36000" tIns="36000" rIns="36000" bIns="36000">
            <a:normAutofit lnSpcReduction="10000"/>
          </a:bodyPr>
          <a:lstStyle/>
          <a:p>
            <a:pPr marL="63500" lvl="1" indent="-127000">
              <a:lnSpc>
                <a:spcPct val="150000"/>
              </a:lnSpc>
              <a:buSzTx/>
              <a:buNone/>
              <a:defRPr sz="1800" b="0"/>
            </a:pPr>
            <a:r>
              <a:rPr dirty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rPr>
              <a:t>Electronic system of civi</a:t>
            </a:r>
            <a:r>
              <a:rPr lang="en-US" dirty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rPr>
              <a:t>l</a:t>
            </a:r>
            <a:r>
              <a:rPr dirty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rPr>
              <a:t> status registration</a:t>
            </a:r>
          </a:p>
        </p:txBody>
      </p:sp>
      <p:sp>
        <p:nvSpPr>
          <p:cNvPr id="123" name="Shape 123"/>
          <p:cNvSpPr/>
          <p:nvPr/>
        </p:nvSpPr>
        <p:spPr>
          <a:xfrm>
            <a:off x="1943100" y="3103562"/>
            <a:ext cx="2844800" cy="3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marL="63500" indent="-127000">
              <a:lnSpc>
                <a:spcPct val="150000"/>
              </a:lnSpc>
              <a:spcBef>
                <a:spcPts val="600"/>
              </a:spcBef>
              <a:defRPr sz="18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eConsulate</a:t>
            </a:r>
          </a:p>
        </p:txBody>
      </p:sp>
      <p:pic>
        <p:nvPicPr>
          <p:cNvPr id="124" name="31 icon.png" descr="31 icon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4825" y="2924175"/>
            <a:ext cx="903288" cy="904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analysis, report, statistics icon.png" descr="analysis, report, statistics icon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003800" y="1341437"/>
            <a:ext cx="13970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6443662" y="1341437"/>
            <a:ext cx="2844801" cy="77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marL="63500" indent="-127000">
              <a:lnSpc>
                <a:spcPct val="150000"/>
              </a:lnSpc>
              <a:spcBef>
                <a:spcPts val="600"/>
              </a:spcBef>
              <a:defRPr sz="18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dirty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Electronic statistical statements</a:t>
            </a:r>
          </a:p>
        </p:txBody>
      </p:sp>
      <p:sp>
        <p:nvSpPr>
          <p:cNvPr id="127" name="Shape 127"/>
          <p:cNvSpPr/>
          <p:nvPr/>
        </p:nvSpPr>
        <p:spPr>
          <a:xfrm>
            <a:off x="6335713" y="2978150"/>
            <a:ext cx="2808288" cy="980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36000" rIns="36000" bIns="36000">
            <a:spAutoFit/>
          </a:bodyPr>
          <a:lstStyle>
            <a:lvl1pPr marL="63500" indent="-127000">
              <a:spcBef>
                <a:spcPts val="600"/>
              </a:spcBef>
              <a:defRPr sz="18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lang="en-US" dirty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Official </a:t>
            </a:r>
          </a:p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E-mail for all citizens</a:t>
            </a:r>
            <a:r>
              <a:rPr lang="en-US" dirty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 upon the birth</a:t>
            </a:r>
            <a:endParaRPr>
              <a:solidFill>
                <a:srgbClr val="A6431A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grpSp>
        <p:nvGrpSpPr>
          <p:cNvPr id="2" name="Group 130"/>
          <p:cNvGrpSpPr/>
          <p:nvPr/>
        </p:nvGrpSpPr>
        <p:grpSpPr>
          <a:xfrm>
            <a:off x="5038725" y="2924175"/>
            <a:ext cx="1219200" cy="1219200"/>
            <a:chOff x="0" y="0"/>
            <a:chExt cx="1219200" cy="1219200"/>
          </a:xfrm>
        </p:grpSpPr>
        <p:pic>
          <p:nvPicPr>
            <p:cNvPr id="128" name="contact, email icon.png" descr="contact, email icon"/>
            <p:cNvPicPr/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0" y="0"/>
              <a:ext cx="1219200" cy="1219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email icon.png" descr="email icon"/>
            <p:cNvPicPr/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481013" y="223837"/>
              <a:ext cx="457201" cy="45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1" name="buildings, clinic, emergency room, health, hospital, medical icon.png" descr="buildings, clinic, emergency room, health, hospital, medical icon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04825" y="4143375"/>
            <a:ext cx="12192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6515100" y="4125912"/>
            <a:ext cx="2160588" cy="90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marL="63500" indent="-127000">
              <a:lnSpc>
                <a:spcPct val="150000"/>
              </a:lnSpc>
              <a:spcBef>
                <a:spcPts val="600"/>
              </a:spcBef>
              <a:defRPr sz="18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>
                <a:solidFill>
                  <a:srgbClr val="000000"/>
                </a:solidFill>
                <a:effectLst/>
              </a:defRPr>
            </a:pPr>
            <a:r>
              <a:rPr dirty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Electronic system </a:t>
            </a:r>
            <a:r>
              <a:rPr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of construction </a:t>
            </a:r>
            <a:r>
              <a:rPr dirty="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permits provision</a:t>
            </a:r>
          </a:p>
        </p:txBody>
      </p:sp>
      <p:sp>
        <p:nvSpPr>
          <p:cNvPr id="133" name="Shape 133"/>
          <p:cNvSpPr/>
          <p:nvPr/>
        </p:nvSpPr>
        <p:spPr>
          <a:xfrm>
            <a:off x="1908174" y="4508500"/>
            <a:ext cx="2843214" cy="3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marL="63500" indent="-127000">
              <a:lnSpc>
                <a:spcPct val="150000"/>
              </a:lnSpc>
              <a:spcBef>
                <a:spcPts val="600"/>
              </a:spcBef>
              <a:defRPr sz="18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eHealth</a:t>
            </a:r>
          </a:p>
        </p:txBody>
      </p:sp>
      <p:pic>
        <p:nvPicPr>
          <p:cNvPr id="134" name="&amp;, cameras, folder, scanners, yellow icon.png" descr="&amp;, cameras, folder, scanners, yellow icon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68312" y="5362575"/>
            <a:ext cx="1219201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1871662" y="5795962"/>
            <a:ext cx="2844801" cy="3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marL="63500" indent="-127000">
              <a:lnSpc>
                <a:spcPct val="150000"/>
              </a:lnSpc>
              <a:spcBef>
                <a:spcPts val="600"/>
              </a:spcBef>
              <a:defRPr sz="18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Digitization of archives</a:t>
            </a:r>
          </a:p>
        </p:txBody>
      </p:sp>
      <p:grpSp>
        <p:nvGrpSpPr>
          <p:cNvPr id="3" name="Group 138"/>
          <p:cNvGrpSpPr/>
          <p:nvPr/>
        </p:nvGrpSpPr>
        <p:grpSpPr>
          <a:xfrm>
            <a:off x="4876801" y="4114800"/>
            <a:ext cx="1295399" cy="914400"/>
            <a:chOff x="0" y="0"/>
            <a:chExt cx="1401762" cy="1346200"/>
          </a:xfrm>
        </p:grpSpPr>
        <p:pic>
          <p:nvPicPr>
            <p:cNvPr id="136" name="barrel, material, raw, under construction icon.png" descr="barrel, material, raw, under construction icon"/>
            <p:cNvPicPr/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0" y="0"/>
              <a:ext cx="1401763" cy="1346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 icon.png" descr=" icon"/>
            <p:cNvPicPr/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408311" y="776952"/>
              <a:ext cx="700882" cy="493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Shape 28"/>
          <p:cNvSpPr txBox="1">
            <a:spLocks/>
          </p:cNvSpPr>
          <p:nvPr/>
        </p:nvSpPr>
        <p:spPr>
          <a:xfrm>
            <a:off x="289718" y="440247"/>
            <a:ext cx="8564563" cy="561106"/>
          </a:xfrm>
          <a:prstGeom prst="rect">
            <a:avLst/>
          </a:prstGeom>
          <a:ln/>
          <a:effectLst>
            <a:softEdge rad="1270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 algn="ctr">
              <a:defRPr sz="3200" b="1">
                <a:solidFill>
                  <a:srgbClr val="6E2C1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  <a:lvl2pPr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457200"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914400"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1371600"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1828800">
              <a:defRPr sz="36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chemeClr val="bg1"/>
                </a:solidFill>
              </a:rPr>
              <a:t>e-Governance achievements in Armenia 2008-2017</a:t>
            </a:r>
          </a:p>
        </p:txBody>
      </p:sp>
      <p:sp>
        <p:nvSpPr>
          <p:cNvPr id="22" name="Shape 59"/>
          <p:cNvSpPr/>
          <p:nvPr/>
        </p:nvSpPr>
        <p:spPr>
          <a:xfrm>
            <a:off x="6553200" y="5334000"/>
            <a:ext cx="2168526" cy="349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36000" rIns="36000" bIns="36000">
            <a:spAutoFit/>
          </a:bodyPr>
          <a:lstStyle>
            <a:lvl1pPr marL="63500" indent="-127000">
              <a:spcBef>
                <a:spcPts val="600"/>
              </a:spcBef>
              <a:defRPr sz="2000">
                <a:solidFill>
                  <a:srgbClr val="A6431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GHEA Grapalat"/>
                <a:ea typeface="GHEA Grapalat"/>
                <a:cs typeface="GHEA Grapalat"/>
                <a:sym typeface="GHEA Grapala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ID</a:t>
            </a:r>
            <a:r>
              <a:rPr lang="fr-FR" dirty="0"/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cards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card, contact, id, identification, phonebook, profiles icon.png" descr="card, contact, id, identification, phonebook, profiles icon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5257800" y="5105400"/>
            <a:ext cx="827336" cy="121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ACTS OF CIVIL STATUS REGISTRATION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Birth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Acknowledgement of paternity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Adoption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Marriage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Divorce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Change of name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Death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000" dirty="0"/>
          </a:p>
        </p:txBody>
      </p:sp>
      <p:pic>
        <p:nvPicPr>
          <p:cNvPr id="6" name="client, forum, friends, group, people, persons, users icon.png" descr="client, forum, friends, group, people, persons, users icon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3401" y="304801"/>
            <a:ext cx="1143000" cy="99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Civil Status Acts Registration territorial Bodies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6934200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 algn="just"/>
            <a:r>
              <a:rPr lang="ru-RU" sz="4000" i="1" dirty="0"/>
              <a:t> </a:t>
            </a:r>
            <a:r>
              <a:rPr lang="ru-RU" sz="4000" i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Civil Status Acts Registration territorial bodies (CSAR bodies).</a:t>
            </a:r>
            <a:endParaRPr lang="hy-AM" sz="4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 algn="just"/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 algn="just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Diplomatic corps of the Republic of Armenia abroad. </a:t>
            </a:r>
            <a:endParaRPr lang="ru-RU" sz="4000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Transition to electronic management of CSAR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2012 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development and design of the electronic management system of CSAR </a:t>
            </a:r>
          </a:p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013: Piloting electronic management system in CSAR bodies of Yereva</a:t>
            </a:r>
            <a:r>
              <a:rPr lang="en-US" dirty="0"/>
              <a:t>n</a:t>
            </a:r>
            <a:r>
              <a:rPr lang="ru-RU" dirty="0"/>
              <a:t>,</a:t>
            </a:r>
          </a:p>
          <a:p>
            <a:pPr lvl="0">
              <a:buNone/>
            </a:pPr>
            <a:endParaRPr lang="ru-RU" sz="2400" dirty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2013-2014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Connection of electronic systems of social services, Police, National Statistical Service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hy-AM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2014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 September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full transition to CSAR electronic management system in all CSAR bodies.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CSAR ELECTRONIC SYSTEM INTERFACE</a:t>
            </a:r>
            <a:endParaRPr lang="ru-RU" sz="2800" dirty="0"/>
          </a:p>
        </p:txBody>
      </p:sp>
      <p:pic>
        <p:nvPicPr>
          <p:cNvPr id="5" name="Рисунок 1126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828801"/>
            <a:ext cx="4040188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Units of Electronic System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Birth Registration</a:t>
            </a:r>
            <a:endParaRPr lang="hy-AM" sz="1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rgbClr val="C90583"/>
                </a:solidFill>
              </a:rPr>
              <a:t>Adoption Registration</a:t>
            </a:r>
            <a:endParaRPr lang="hy-AM" sz="1800" dirty="0">
              <a:solidFill>
                <a:srgbClr val="C90583"/>
              </a:solidFill>
            </a:endParaRPr>
          </a:p>
          <a:p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Change of Name Registration</a:t>
            </a:r>
            <a:endParaRPr lang="hy-AM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Divorce  and Judicial Annulment of the Marriage Registration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Marriage Registration</a:t>
            </a:r>
            <a:endParaRPr lang="hy-AM" sz="1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rgbClr val="7030A0"/>
                </a:solidFill>
              </a:rPr>
              <a:t>Acknowledgement of Paternity Registration</a:t>
            </a:r>
            <a:endParaRPr lang="hy-AM" sz="1800" dirty="0">
              <a:solidFill>
                <a:srgbClr val="7030A0"/>
              </a:solidFill>
            </a:endParaRP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References to Registrations </a:t>
            </a:r>
            <a:endParaRPr lang="hy-AM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rgbClr val="5E5E5E"/>
                </a:solidFill>
              </a:rPr>
              <a:t>Death Registration</a:t>
            </a:r>
            <a:endParaRPr lang="hy-AM" sz="1800" dirty="0">
              <a:solidFill>
                <a:srgbClr val="5E5E5E"/>
              </a:solidFill>
            </a:endParaRPr>
          </a:p>
          <a:p>
            <a:pPr>
              <a:buNone/>
            </a:pPr>
            <a:endParaRPr lang="hy-AM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Interface of Personal information generation</a:t>
            </a:r>
            <a:endParaRPr lang="ru-RU" sz="3200" dirty="0"/>
          </a:p>
        </p:txBody>
      </p:sp>
      <p:pic>
        <p:nvPicPr>
          <p:cNvPr id="5" name="Рисунок 1229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2400" y="1524000"/>
            <a:ext cx="4953000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105400" y="1600200"/>
            <a:ext cx="35814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/>
              <a:t>An Identification of  a person is generated by entering his name, surname and birth data, or ID number  with name, surname of person in the </a:t>
            </a:r>
            <a:r>
              <a:rPr lang="hy-AM" sz="1600" dirty="0"/>
              <a:t>certain line</a:t>
            </a:r>
            <a:r>
              <a:rPr lang="en-US" sz="1600" dirty="0"/>
              <a:t>.</a:t>
            </a:r>
          </a:p>
          <a:p>
            <a:r>
              <a:rPr lang="en-US" sz="1600" dirty="0"/>
              <a:t>Automatic generation</a:t>
            </a:r>
            <a:r>
              <a:rPr lang="hy-AM" sz="1600" dirty="0"/>
              <a:t>:</a:t>
            </a:r>
          </a:p>
          <a:p>
            <a:pPr>
              <a:buNone/>
            </a:pPr>
            <a:r>
              <a:rPr lang="en-US" sz="1600" dirty="0"/>
              <a:t>       father’s name</a:t>
            </a:r>
            <a:r>
              <a:rPr lang="hy-AM" sz="1600" dirty="0"/>
              <a:t>, </a:t>
            </a:r>
          </a:p>
          <a:p>
            <a:r>
              <a:rPr lang="en-US" sz="1600" dirty="0"/>
              <a:t>Date of Birth</a:t>
            </a:r>
            <a:r>
              <a:rPr lang="hy-AM" sz="1600" dirty="0"/>
              <a:t>, </a:t>
            </a:r>
          </a:p>
          <a:p>
            <a:r>
              <a:rPr lang="en-US" sz="1600" dirty="0"/>
              <a:t>nationality</a:t>
            </a:r>
            <a:r>
              <a:rPr lang="hy-AM" sz="1600" dirty="0"/>
              <a:t>, </a:t>
            </a:r>
          </a:p>
          <a:p>
            <a:r>
              <a:rPr lang="en-US" sz="1600" dirty="0"/>
              <a:t>citizenship status</a:t>
            </a:r>
            <a:r>
              <a:rPr lang="hy-AM" sz="1600" dirty="0"/>
              <a:t>, </a:t>
            </a:r>
          </a:p>
          <a:p>
            <a:r>
              <a:rPr lang="en-US" sz="1600" dirty="0"/>
              <a:t>Identification number</a:t>
            </a:r>
            <a:endParaRPr lang="hy-AM" sz="1600" dirty="0"/>
          </a:p>
          <a:p>
            <a:r>
              <a:rPr lang="en-US" sz="1600" dirty="0"/>
              <a:t>abiding places</a:t>
            </a:r>
            <a:r>
              <a:rPr lang="hy-AM" sz="1600" dirty="0"/>
              <a:t>, </a:t>
            </a:r>
          </a:p>
          <a:p>
            <a:r>
              <a:rPr lang="en-US" sz="1600" dirty="0"/>
              <a:t>ID cart number, date of issue and date of expiry and authority.</a:t>
            </a:r>
          </a:p>
          <a:p>
            <a:r>
              <a:rPr lang="en-US" sz="1600" dirty="0"/>
              <a:t>Photo</a:t>
            </a:r>
            <a:endParaRPr lang="hy-AM" sz="1600" dirty="0"/>
          </a:p>
          <a:p>
            <a:endParaRPr lang="hy-AM" sz="1600" dirty="0"/>
          </a:p>
          <a:p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742</Words>
  <Application>Microsoft Office PowerPoint</Application>
  <PresentationFormat>On-screen Show (4:3)</PresentationFormat>
  <Paragraphs>139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GHEA Grapalat</vt:lpstr>
      <vt:lpstr>Arial</vt:lpstr>
      <vt:lpstr>Calibri</vt:lpstr>
      <vt:lpstr>Courier New</vt:lpstr>
      <vt:lpstr>Times New Roman</vt:lpstr>
      <vt:lpstr>Wingdings</vt:lpstr>
      <vt:lpstr>Office Theme</vt:lpstr>
      <vt:lpstr>CRVS AND IDENTITY MANAGEMENT SYSTEM  OF THE REPUBLIC OF ARMENIA </vt:lpstr>
      <vt:lpstr>PowerPoint Presentation</vt:lpstr>
      <vt:lpstr>PowerPoint Presentation</vt:lpstr>
      <vt:lpstr>PowerPoint Presentation</vt:lpstr>
      <vt:lpstr>THE ACTS OF CIVIL STATUS REGISTRATION</vt:lpstr>
      <vt:lpstr>Civil Status Acts Registration territorial Bodies </vt:lpstr>
      <vt:lpstr>Transition to electronic management of CSAR</vt:lpstr>
      <vt:lpstr>CSAR ELECTRONIC SYSTEM INTERFACE</vt:lpstr>
      <vt:lpstr>Interface of Personal information generation</vt:lpstr>
      <vt:lpstr>Civil Status Acts Registration Unified Registry for each person</vt:lpstr>
      <vt:lpstr>MAIN DUTIES OF NATIONAL REGISTRAR</vt:lpstr>
      <vt:lpstr> Civil Status Acts` Unified Register</vt:lpstr>
      <vt:lpstr>OTHER DUTIES OF NATIONAL REGISTRAR</vt:lpstr>
      <vt:lpstr>Digitalized Acts of CSAR</vt:lpstr>
      <vt:lpstr>Scan of the CSAR Original Act</vt:lpstr>
      <vt:lpstr>LINK TO NATIONAL STATISTICAL SERVICE</vt:lpstr>
      <vt:lpstr>Statistical Data Unified Portal in the CSAR Electronic System</vt:lpstr>
      <vt:lpstr>Statistical Data On-Line Publication</vt:lpstr>
      <vt:lpstr>CONNACTIONS NATIONAL REGISTRAR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ОБОЗНАЧЕНИЕ И ОБЯЗАННОСТИ НАЦИОНАЛЬНОГО РЕГИСТРАТОРА РЕСПУБЛИКИ АРМЕНИЯ </dc:title>
  <dc:creator>Ani Mkhitaryan</dc:creator>
  <cp:lastModifiedBy>Andrea De Luka</cp:lastModifiedBy>
  <cp:revision>347</cp:revision>
  <dcterms:created xsi:type="dcterms:W3CDTF">2006-08-16T00:00:00Z</dcterms:created>
  <dcterms:modified xsi:type="dcterms:W3CDTF">2017-07-28T14:34:18Z</dcterms:modified>
</cp:coreProperties>
</file>